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C5"/>
    <a:srgbClr val="00A9C6"/>
    <a:srgbClr val="ABE8E9"/>
    <a:srgbClr val="C35F3C"/>
    <a:srgbClr val="FF9A54"/>
    <a:srgbClr val="82C6B2"/>
    <a:srgbClr val="FFFFFF"/>
    <a:srgbClr val="3692D3"/>
    <a:srgbClr val="518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6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2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0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7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81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1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54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0A-B67E-4C7B-9307-2D995D620D3D}" type="datetimeFigureOut">
              <a:rPr lang="id-ID" smtClean="0"/>
              <a:t>18/02/2019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1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723202"/>
            <a:ext cx="9144000" cy="11347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04" y="57287"/>
            <a:ext cx="896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dirty="0" smtClean="0">
                <a:solidFill>
                  <a:prstClr val="white"/>
                </a:solidFill>
                <a:latin typeface="Georgia" panose="02040502050405020303" pitchFamily="18" charset="0"/>
              </a:rPr>
              <a:t>PERUSAHAAN ASURANSI UMUM &amp; REASURANSI</a:t>
            </a:r>
            <a:endParaRPr lang="id-ID" sz="2400" b="1" spc="3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3722" y="888284"/>
            <a:ext cx="636713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98247" y="1857797"/>
            <a:ext cx="4415731" cy="344557"/>
            <a:chOff x="2498500" y="1957763"/>
            <a:chExt cx="4320208" cy="344557"/>
          </a:xfrm>
          <a:solidFill>
            <a:srgbClr val="00A9C5"/>
          </a:solidFill>
        </p:grpSpPr>
        <p:sp>
          <p:nvSpPr>
            <p:cNvPr id="16" name="Rectangle 15"/>
            <p:cNvSpPr/>
            <p:nvPr/>
          </p:nvSpPr>
          <p:spPr>
            <a:xfrm>
              <a:off x="2498500" y="1957763"/>
              <a:ext cx="4320208" cy="34455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>
                  <a:solidFill>
                    <a:prstClr val="white"/>
                  </a:solidFill>
                  <a:latin typeface="Georgia" panose="02040502050405020303" pitchFamily="18" charset="0"/>
                </a:rPr>
                <a:t>NAMA </a:t>
              </a:r>
              <a:r>
                <a:rPr lang="id-ID" b="1" dirty="0" smtClean="0">
                  <a:solidFill>
                    <a:prstClr val="white"/>
                  </a:solidFill>
                  <a:latin typeface="Georgia" panose="02040502050405020303" pitchFamily="18" charset="0"/>
                </a:rPr>
                <a:t>PERUSAHAAN</a:t>
              </a:r>
              <a:endParaRPr lang="id-ID" sz="2000" b="1" dirty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40236" y="1987705"/>
              <a:ext cx="4238716" cy="0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40236" y="2262817"/>
              <a:ext cx="4238716" cy="0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9986" y="-208478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JANUARI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9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74136"/>
              </p:ext>
            </p:extLst>
          </p:nvPr>
        </p:nvGraphicFramePr>
        <p:xfrm>
          <a:off x="1870536" y="2269846"/>
          <a:ext cx="5624930" cy="3334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4930"/>
              </a:tblGrid>
              <a:tr h="299865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Adira Dinamika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Harta Aman Pratama Tbk.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Umum BCA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Parolamas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Samsung Tugu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Asoka Mas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Staco Mandiri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Jasa Tania Tbk.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Meritz Korindo Insurance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Tri Pakarta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1" y="6473043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4441" y="5780537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41" y="642054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46FC80-4344-4F81-8DCD-B91048927E69}"/>
</file>

<file path=customXml/itemProps2.xml><?xml version="1.0" encoding="utf-8"?>
<ds:datastoreItem xmlns:ds="http://schemas.openxmlformats.org/officeDocument/2006/customXml" ds:itemID="{DB5A5118-A67A-49D0-94C6-E9076AC337D9}"/>
</file>

<file path=customXml/itemProps3.xml><?xml version="1.0" encoding="utf-8"?>
<ds:datastoreItem xmlns:ds="http://schemas.openxmlformats.org/officeDocument/2006/customXml" ds:itemID="{8D7C0551-BDF6-45D3-81E6-8208D0D868E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Oksidea Riveta (PCS)</cp:lastModifiedBy>
  <cp:revision>31</cp:revision>
  <dcterms:created xsi:type="dcterms:W3CDTF">2017-08-10T06:31:22Z</dcterms:created>
  <dcterms:modified xsi:type="dcterms:W3CDTF">2019-02-18T08:31:56Z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